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56141-7D67-4AB1-9CA4-5270EFE0D96F}" type="datetimeFigureOut">
              <a:rPr lang="en-US" smtClean="0"/>
              <a:pPr/>
              <a:t>8/1/2012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F6A63-67B4-4F4E-B582-61C92F647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52400"/>
            <a:ext cx="8458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HR End to End Roadmap – Success Criteria</a:t>
            </a:r>
          </a:p>
          <a:p>
            <a:pPr lvl="0"/>
            <a:r>
              <a:rPr 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Performance Management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DRAFT</a:t>
            </a: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52400" y="838200"/>
          <a:ext cx="8686800" cy="5486400"/>
        </p:xfrm>
        <a:graphic>
          <a:graphicData uri="http://schemas.openxmlformats.org/drawingml/2006/table">
            <a:tbl>
              <a:tblPr/>
              <a:tblGrid>
                <a:gridCol w="8686800"/>
              </a:tblGrid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+mn-lt"/>
                          <a:ea typeface="Calibri"/>
                          <a:cs typeface="Times New Roman"/>
                        </a:rPr>
                        <a:t>In addition</a:t>
                      </a:r>
                      <a:r>
                        <a:rPr lang="en-US" sz="1200" baseline="0" dirty="0" smtClean="0">
                          <a:latin typeface="+mn-lt"/>
                          <a:ea typeface="Calibri"/>
                          <a:cs typeface="Times New Roman"/>
                        </a:rPr>
                        <a:t> to the benefits that will be regularly monitored and tracked, HUD also expects to maintain and/or improve in the follow areas with the implementation of the new Performance Management solution. 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marR="0" lvl="0" indent="-223838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The flexibility for all talent related systems to interface ensuring that performance related input will inform training and development related decisions;</a:t>
                      </a:r>
                    </a:p>
                    <a:p>
                      <a:pPr marL="342900" marR="0" lvl="0" indent="-223838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Increased visibility into employee performance and productivity;</a:t>
                      </a:r>
                    </a:p>
                    <a:p>
                      <a:pPr marL="342900" marR="0" lvl="0" indent="-223838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Align day-to-day tasks with organizational objectives;</a:t>
                      </a:r>
                    </a:p>
                    <a:p>
                      <a:pPr marL="342900" marR="0" lvl="0" indent="-223838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Link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employee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performance with performance awards, thereby improving employee retention;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and</a:t>
                      </a:r>
                    </a:p>
                    <a:p>
                      <a:pPr marL="342900" marR="0" lvl="0" indent="-223838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Identify/track high potential employees.</a:t>
                      </a:r>
                      <a:r>
                        <a:rPr lang="en-US" sz="12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342900" marR="0" lvl="0" indent="-34290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endParaRPr lang="en-US" sz="1200" i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It is expected that the selected Performance Management solution will be instrumental in ensuring that the performance appraisal system: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Aligns employee performance plans with organizational goals;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Focuses employees on achieving results;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Requires employee performance plans to include clear performance elements with measureable standards of performance;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Makes meaningful distinctions in levels of performance;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Involves employees in the development of their performance plans;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Requires employees receive feedback on their performance;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Provides training to executives, managers, and supervisors to ensure they have the knowledge, skills, and abilities to effectively manage performance;</a:t>
                      </a: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Holds executives, managers, and supervisors accountable in their performance plans for the rigorous appraisal of their subordinates;</a:t>
                      </a: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dirty="0" smtClean="0"/>
                        <a:t>Identifies competency and skill gaps through the use of 360-degree, 180-degree, and self-assessments;</a:t>
                      </a: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dirty="0" smtClean="0"/>
                        <a:t>Allows individual employees to develop personalized career development plans;</a:t>
                      </a: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dirty="0" smtClean="0"/>
                        <a:t>Automatically populates the annual review with mid-year review ratings and comments; and</a:t>
                      </a:r>
                    </a:p>
                    <a:p>
                      <a:pPr marL="342900" marR="0" lvl="0" indent="-223838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200" i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Establishes </a:t>
                      </a: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 process for periodically evaluating the effectiveness of the appraisal system so that HUD can use the evaluation data to improve the system.</a:t>
                      </a:r>
                    </a:p>
                    <a:p>
                      <a:pPr marL="342900" marR="0" lvl="0" indent="-34290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None/>
                      </a:pP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In addition, the solution will improve the quality and timeliness of performance discussions between supervisors and employees at HUD.  On an on-going basis (Pulse Survey – Quarterly; Employee Viewpoint Survey – Annually), HUD employees will be surveyed to gauge their perspectives on the effectiveness and frequency of meaningful performance discussions facilitated by their supervisor.</a:t>
                      </a:r>
                      <a:endParaRPr lang="en-US" sz="1200" i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638800" y="2438400"/>
          <a:ext cx="6096000" cy="1524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pPr marL="0" marR="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i="1" dirty="0">
                        <a:solidFill>
                          <a:srgbClr val="0000FF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344</Words>
  <Application>Microsoft Office PowerPoint</Application>
  <PresentationFormat>On-screen Show (4:3)</PresentationFormat>
  <Paragraphs>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Housing and Urban Development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Preferred User</dc:creator>
  <cp:lastModifiedBy>h21736</cp:lastModifiedBy>
  <cp:revision>3</cp:revision>
  <dcterms:created xsi:type="dcterms:W3CDTF">2012-07-17T00:01:55Z</dcterms:created>
  <dcterms:modified xsi:type="dcterms:W3CDTF">2012-08-01T21:16:25Z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684217596</vt:i4>
  </property>
  <property fmtid="{D5CDD505-2E9C-101B-9397-08002B2CF9AE}" pid="3" name="_NewReviewCycle">
    <vt:lpwstr/>
  </property>
  <property fmtid="{D5CDD505-2E9C-101B-9397-08002B2CF9AE}" pid="4" name="_EmailSubject">
    <vt:lpwstr>ARTICLE 5 Notification Performance Management System</vt:lpwstr>
  </property>
  <property fmtid="{D5CDD505-2E9C-101B-9397-08002B2CF9AE}" pid="5" name="_AuthorEmail">
    <vt:lpwstr>John.E.Anderson@hud.gov</vt:lpwstr>
  </property>
  <property fmtid="{D5CDD505-2E9C-101B-9397-08002B2CF9AE}" pid="6" name="_AuthorEmailDisplayName">
    <vt:lpwstr>Anderson, John E</vt:lpwstr>
  </property>
  <property fmtid="{D5CDD505-2E9C-101B-9397-08002B2CF9AE}" pid="7" name="_PreviousAdHocReviewCycleID">
    <vt:i4>1500438760</vt:i4>
  </property>
</Properties>
</file>